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96" r:id="rId5"/>
  </p:sldMasterIdLst>
  <p:notesMasterIdLst>
    <p:notesMasterId r:id="rId19"/>
  </p:notesMasterIdLst>
  <p:sldIdLst>
    <p:sldId id="297" r:id="rId6"/>
    <p:sldId id="260" r:id="rId7"/>
    <p:sldId id="261" r:id="rId8"/>
    <p:sldId id="311" r:id="rId9"/>
    <p:sldId id="315" r:id="rId10"/>
    <p:sldId id="293" r:id="rId11"/>
    <p:sldId id="287" r:id="rId12"/>
    <p:sldId id="320" r:id="rId13"/>
    <p:sldId id="307" r:id="rId14"/>
    <p:sldId id="296" r:id="rId15"/>
    <p:sldId id="309" r:id="rId16"/>
    <p:sldId id="282" r:id="rId17"/>
    <p:sldId id="30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y Morgan" initials="KM" lastIdx="30" clrIdx="0">
    <p:extLst>
      <p:ext uri="{19B8F6BF-5375-455C-9EA6-DF929625EA0E}">
        <p15:presenceInfo xmlns:p15="http://schemas.microsoft.com/office/powerpoint/2012/main" userId="S::kmorgan@firstinspires.org::19752d8f-270a-426b-91ad-1bf5c79275bc" providerId="AD"/>
      </p:ext>
    </p:extLst>
  </p:cmAuthor>
  <p:cmAuthor id="2" name="Tammy Pankey" initials="TP" lastIdx="38" clrIdx="1">
    <p:extLst>
      <p:ext uri="{19B8F6BF-5375-455C-9EA6-DF929625EA0E}">
        <p15:presenceInfo xmlns:p15="http://schemas.microsoft.com/office/powerpoint/2012/main" userId="S::tpankey@firstinspires.org::89b84b47-0384-4d66-b56e-dc00ebdb68c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C24"/>
    <a:srgbClr val="ABE6FB"/>
    <a:srgbClr val="CCFFFF"/>
    <a:srgbClr val="4472C4"/>
    <a:srgbClr val="00A551"/>
    <a:srgbClr val="00A651"/>
    <a:srgbClr val="FF781D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09E908-8DBD-4928-8A09-CE87B4970AA6}" v="2" dt="2021-08-06T18:54:27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1361" autoAdjust="0"/>
  </p:normalViewPr>
  <p:slideViewPr>
    <p:cSldViewPr snapToGrid="0">
      <p:cViewPr varScale="1">
        <p:scale>
          <a:sx n="98" d="100"/>
          <a:sy n="98" d="100"/>
        </p:scale>
        <p:origin x="2488" y="200"/>
      </p:cViewPr>
      <p:guideLst>
        <p:guide orient="horz" pos="2160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3F5F3-06B3-EE47-BF43-708E2593BF64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B8CF6-C2C2-924C-96EF-0C0C9E05F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SNIr1EMu_I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777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18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a relevant, age-appropriate video for your students.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one example: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How UPS Is Using Big Data to Transform Package Deliveries</a:t>
            </a:r>
            <a:r>
              <a:rPr lang="en-US" sz="1800" u="none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CNBC Length 3:48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https://youtu.be/PSNIr1EMu_I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03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75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Use the Core Values where appropriate to encourage the team. To celebrate the team learning these important values, highlight examples of these principles being demonstrated by the team.</a:t>
            </a:r>
            <a:endParaRPr lang="en-US" sz="1800" b="1" i="0" u="none" strike="noStrike" baseline="0" dirty="0">
              <a:latin typeface="Arial-Bold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Have the team discuss how the Guided Mission is an example of </a:t>
            </a:r>
            <a:r>
              <a:rPr lang="en-US" sz="1800" b="0" i="1" u="none" strike="noStrike" baseline="0" dirty="0" err="1">
                <a:solidFill>
                  <a:srgbClr val="211D1E"/>
                </a:solidFill>
                <a:latin typeface="Arial" panose="020B0604020202020204" pitchFamily="34" charset="0"/>
              </a:rPr>
              <a:t>Coopertition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®. </a:t>
            </a:r>
            <a:endParaRPr lang="en-US" sz="1800" b="0" i="0" u="none" strike="noStrik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9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team should think about strategy when choosing missions to solve. Multiple missions can be completed on the same run to save 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Encourage the team to discuss how their program works. Break the program into blocks that control one movement.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Treat the Robot Game like a sport. The team needs to practice, practice, practice to perform well in the Robot Game.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Where the robot starts strongly influences where it ends. Have team keep good notes about where the robot is placed. 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50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51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02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Keep the white brick model made by the team representing their Innovation Project solution.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Collect the remaining white bricks from Bag 16 in a sealed plastic bag. They do NOT have to use all the white bricks.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team should iterate and improve their project solution following feedback from others.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team can create a survey to evaluate their solution or ask for feedback from someone who is an expert on their chosen problem.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team could go through multiple cycles of the Engineering Design Process as they test and improve their project solution. </a:t>
            </a:r>
            <a:endParaRPr lang="en-US" sz="1800" b="1" i="0" u="none" strike="noStrike" baseline="0" dirty="0">
              <a:latin typeface="Arial-Bold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55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Keep the white brick model made by the team representing their Innovation Project solution.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Collect the remaining white bricks from Bag 16 in a sealed plastic bag. They do NOT have to use all the white bricks.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team should iterate and improve their project solution following feedback from others.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team can create a survey to evaluate their solution or ask for feedback from someone who is an expert on their chosen problem.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The team could go through multiple cycles of the Engineering Design Process as they test and improve their project solution. </a:t>
            </a:r>
            <a:endParaRPr lang="en-US" sz="1800" b="1" i="0" u="none" strike="noStrike" baseline="0" dirty="0">
              <a:latin typeface="Arial-Bold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i="0" u="none" strike="noStrike" baseline="0" dirty="0">
              <a:latin typeface="Arial-Bold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60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i="0" u="none" strike="noStrike" baseline="0" dirty="0">
              <a:solidFill>
                <a:srgbClr val="5185C4"/>
              </a:solidFill>
              <a:latin typeface="Chantal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77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E46A625-A699-8146-B1EC-AD3911BAB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" y="0"/>
            <a:ext cx="9142514" cy="6859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5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63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431591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AB375D-E9AC-F74F-9547-C4E3B1C07D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783DE5F-FA27-C947-8F3B-D5881622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8D2D575-FED2-7A4B-9D93-E1A5AF566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FA5253B-966D-5740-8D64-97195692D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088793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5760" userDrawn="1">
          <p15:clr>
            <a:srgbClr val="FBAE40"/>
          </p15:clr>
        </p15:guide>
        <p15:guide id="5" pos="56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20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sitting at a table with a computer&#10;&#10;Description automatically generated">
            <a:extLst>
              <a:ext uri="{FF2B5EF4-FFF2-40B4-BE49-F238E27FC236}">
                <a16:creationId xmlns:a16="http://schemas.microsoft.com/office/drawing/2014/main" id="{E054C8D7-8B56-5144-8673-F8E05FFA64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47548" y="0"/>
            <a:ext cx="4132613" cy="6858000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624270F-D211-8945-B722-3DCD4A3D2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187118A1-AF1D-E749-93B2-605B63A6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130E79E-11D8-4242-869F-F180954F9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420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48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29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432607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person, man, boy, child&#10;&#10;Description automatically generated">
            <a:extLst>
              <a:ext uri="{FF2B5EF4-FFF2-40B4-BE49-F238E27FC236}">
                <a16:creationId xmlns:a16="http://schemas.microsoft.com/office/drawing/2014/main" id="{FE8B0E00-B69A-C44F-8C68-EADD8546F9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E82C88F-7666-274A-BDC2-114AC2227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B5AAF13-D01E-F44C-B49D-74EC4B6C4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1125EE1-2060-344C-BF2E-99D1B900E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40693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  <p15:guide id="3" pos="27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24530" y="5512080"/>
            <a:ext cx="2694941" cy="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4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 + Division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641630"/>
            <a:ext cx="2282190" cy="716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F6F20-F848-DB40-8DA0-0987DC399D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193" y="5486454"/>
            <a:ext cx="3971087" cy="10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 userDrawn="1">
          <p15:clr>
            <a:srgbClr val="FBAE40"/>
          </p15:clr>
        </p15:guide>
        <p15:guide id="2" pos="5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irl sitting on a table&#10;&#10;Description automatically generated">
            <a:extLst>
              <a:ext uri="{FF2B5EF4-FFF2-40B4-BE49-F238E27FC236}">
                <a16:creationId xmlns:a16="http://schemas.microsoft.com/office/drawing/2014/main" id="{7C80CD5D-3A4C-C245-A099-FFB3D35CA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4F22EC-9664-A64A-9E1D-9B596EE72190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46288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C7DCC-A3D2-5745-943D-BB500C27C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74F916-BB50-8E4B-B980-844F0A53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919" y="6288708"/>
            <a:ext cx="567209" cy="450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99BB98-B5D9-FD4D-A9B7-A46046DC3C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775" y="6289812"/>
            <a:ext cx="566842" cy="44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8FD695-7368-F74F-A96C-1D6C2EB4799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065" y="6289813"/>
            <a:ext cx="567208" cy="449039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09ACF38-2E26-AD4A-85B8-9D81426E6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06998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35EBEBE3-32A2-3C42-B4C1-9DDFBAEDC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CDA0C67-0D8E-C541-A589-A6B786712E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204917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+ Divisio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87727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2194A-C2C7-D346-B573-EA1DEFD4BA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199" y="6288708"/>
            <a:ext cx="567209" cy="45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83CE0-34B8-7D40-AFBF-6AD24461E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055" y="6289812"/>
            <a:ext cx="566842" cy="449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7F00E-80D8-5D4C-8E65-67C41ED58F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345" y="6289813"/>
            <a:ext cx="567208" cy="449039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2FECD85-B06E-0645-8F2F-1286F6E97A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ECF86C-28F9-2C49-9A2E-EAAB44D8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C00856B-D2C0-EE4A-B31E-4CA8A8334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8655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D8A5E-035A-404B-BF58-7E6F26A15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9" y="6289813"/>
            <a:ext cx="567208" cy="4490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02E0E6-D5D1-6942-A6EB-83707AEFA9CB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66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FC62050-E6BD-5B4A-BC22-93EAE91A7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FD8D974-B3E7-5D42-8C11-96FAB1B9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45604E-7440-E54B-AC0F-287B8FA39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37912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FF1096-3169-EE4B-8934-C3FB782637A7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0C33C2-6CD3-9547-B7C0-310F735C7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8" y="6288708"/>
            <a:ext cx="567209" cy="450144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86BD933-7ECD-DB44-A5D3-0CA3A0BC9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54C9013-0D60-994B-9DA0-2156E8F7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71F26ED-0509-D14C-96DF-C0C59D829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028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04925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439B386-C6A8-8B40-AE60-3A1F71C51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02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96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B96C312-9228-F146-9D4D-ED3900020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C7D3B-293E-F844-ACC7-2EDE6C9234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9190" y="5184912"/>
            <a:ext cx="6045620" cy="11650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33195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B86ADDC-C5CE-D145-9B24-4927989ED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7B5E5A-8C74-4F43-906F-1C9502959F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286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8BDC1-04F1-E147-A19E-F0708D7C4AE0}"/>
              </a:ext>
            </a:extLst>
          </p:cNvPr>
          <p:cNvSpPr/>
          <p:nvPr userDrawn="1"/>
        </p:nvSpPr>
        <p:spPr>
          <a:xfrm>
            <a:off x="385780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D5DBD5-1D44-A349-997C-B8B186AF1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BD62BA6-9822-1742-8046-63189E63A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4E1C05B-7DEB-6B4A-B702-88ECD0BB3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02650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469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DF282-9FFB-8343-9583-E56497D9A3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494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0252-F820-DB47-845D-2D64213173B5}"/>
              </a:ext>
            </a:extLst>
          </p:cNvPr>
          <p:cNvSpPr/>
          <p:nvPr userDrawn="1"/>
        </p:nvSpPr>
        <p:spPr>
          <a:xfrm>
            <a:off x="779988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7380B0-7C21-8241-AA1C-D36A47093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CF55798-5B07-BC47-AF64-590FB385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2FD4638-C49D-8B48-A189-9195A84D0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37189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store&#10;&#10;Description automatically generated">
            <a:extLst>
              <a:ext uri="{FF2B5EF4-FFF2-40B4-BE49-F238E27FC236}">
                <a16:creationId xmlns:a16="http://schemas.microsoft.com/office/drawing/2014/main" id="{553D7561-24EC-CA46-8738-D6F0A5CB4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9A6731-E8CF-354D-A9B3-4C8279C84B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3241" y="5184912"/>
            <a:ext cx="6297519" cy="11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utdoor, man, people&#10;&#10;Description automatically generated">
            <a:extLst>
              <a:ext uri="{FF2B5EF4-FFF2-40B4-BE49-F238E27FC236}">
                <a16:creationId xmlns:a16="http://schemas.microsoft.com/office/drawing/2014/main" id="{6ACECBEB-E200-5C48-BD42-BCA9AD284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C310FE-A61B-8440-BF86-3883B3A76181}"/>
              </a:ext>
            </a:extLst>
          </p:cNvPr>
          <p:cNvSpPr/>
          <p:nvPr userDrawn="1"/>
        </p:nvSpPr>
        <p:spPr>
          <a:xfrm>
            <a:off x="385610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EFEB-E8F2-814A-919E-471B2CA9B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046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4D9B68-9D04-0F44-8881-B4385DCBE5E2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994B31E-674E-9342-937C-035E48EA8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82B953B-2758-3B46-921D-4E4EB5C34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B5A34C5-15AB-9948-9572-30DBEA0E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7677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8DF4A-4D15-AE46-BCF3-490865FEB3D0}"/>
              </a:ext>
            </a:extLst>
          </p:cNvPr>
          <p:cNvSpPr/>
          <p:nvPr userDrawn="1"/>
        </p:nvSpPr>
        <p:spPr>
          <a:xfrm>
            <a:off x="774738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C3726-FAD5-7C44-94E3-C4E81D788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174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3884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9735B6C-CF20-9E43-BC94-65F0C1B34F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4819B2A-8C28-D84D-BF09-2EE03659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0C6DBA-7784-2C40-A0FD-B5E5C80AE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764693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72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9DED77A-CA14-A247-870A-C5C8EA681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tore, people, man&#10;&#10;Description automatically generated">
            <a:extLst>
              <a:ext uri="{FF2B5EF4-FFF2-40B4-BE49-F238E27FC236}">
                <a16:creationId xmlns:a16="http://schemas.microsoft.com/office/drawing/2014/main" id="{ECD47285-B1D5-EF41-B498-C70FA4779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4FABAD6A-6588-E541-8FD5-DD8A3BFB9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Built Better Togeth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DFFEBD19-C7F9-364D-AC14-202929C8D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996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50504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56879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6D01-5E9C-DE46-94F8-EDAC89A95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3408"/>
            <a:ext cx="7928752" cy="9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0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878240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015FCC8-578F-F448-956B-12F9CC61C3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0870A3B-A479-304E-9979-5AE06B0E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2BA1346-FCA4-6645-AD56-6D0F731B5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711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19DE0D-8BCD-E84C-964A-F2259FACA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52243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321" y="6193049"/>
            <a:ext cx="3172246" cy="55086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555E7D4-A808-DE4B-A41C-026E245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6FE883-6A33-C746-B87C-BF6A87DCA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877286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74EEA14-F8F4-E24C-ADCD-5E2EDCBDE1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F3E1952-98E0-404A-8CC9-042549C3F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41B465-8B17-724B-9E1C-5A2FADE1E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59280F-898E-3A46-A483-9189A6391E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262011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4" userDrawn="1">
          <p15:clr>
            <a:srgbClr val="FBAE40"/>
          </p15:clr>
        </p15:guide>
        <p15:guide id="3" pos="120" userDrawn="1">
          <p15:clr>
            <a:srgbClr val="FBAE40"/>
          </p15:clr>
        </p15:guide>
        <p15:guide id="4" pos="3144" userDrawn="1">
          <p15:clr>
            <a:srgbClr val="FBAE40"/>
          </p15:clr>
        </p15:guide>
        <p15:guide id="5" pos="30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50719"/>
            <a:ext cx="7886700" cy="422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B161-7E7A-5042-BCF6-95F27F8C571E}" type="datetime1">
              <a:rPr lang="en-US" smtClean="0"/>
              <a:t>10/16/21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7" r:id="rId6"/>
    <p:sldLayoutId id="2147483664" r:id="rId7"/>
    <p:sldLayoutId id="2147483678" r:id="rId8"/>
    <p:sldLayoutId id="2147483680" r:id="rId9"/>
    <p:sldLayoutId id="2147483681" r:id="rId10"/>
    <p:sldLayoutId id="2147483679" r:id="rId11"/>
    <p:sldLayoutId id="2147483682" r:id="rId12"/>
    <p:sldLayoutId id="2147483683" r:id="rId13"/>
    <p:sldLayoutId id="2147483684" r:id="rId14"/>
    <p:sldLayoutId id="2147483695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1" r:id="rId21"/>
    <p:sldLayoutId id="2147483690" r:id="rId22"/>
    <p:sldLayoutId id="2147483692" r:id="rId23"/>
    <p:sldLayoutId id="2147483694" r:id="rId24"/>
    <p:sldLayoutId id="2147483693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23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jpeg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C40124-7A20-4FB3-98C5-36C619DE8050}"/>
              </a:ext>
            </a:extLst>
          </p:cNvPr>
          <p:cNvSpPr/>
          <p:nvPr/>
        </p:nvSpPr>
        <p:spPr>
          <a:xfrm>
            <a:off x="-1" y="-5051"/>
            <a:ext cx="9144001" cy="6858001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760C1-7E25-45A7-B891-53C58D074EA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1239" y="863253"/>
            <a:ext cx="3734151" cy="9161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Session 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4A52B-1E9F-874B-995F-737B8FDAA7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717593" y="3552741"/>
            <a:ext cx="4465484" cy="3309147"/>
          </a:xfrm>
          <a:prstGeom prst="rect">
            <a:avLst/>
          </a:prstGeom>
        </p:spPr>
      </p:pic>
      <p:sp>
        <p:nvSpPr>
          <p:cNvPr id="9" name="Triangle 8">
            <a:extLst>
              <a:ext uri="{FF2B5EF4-FFF2-40B4-BE49-F238E27FC236}">
                <a16:creationId xmlns:a16="http://schemas.microsoft.com/office/drawing/2014/main" id="{333C1C69-B690-7449-B8B0-DEA03BE5BB6F}"/>
              </a:ext>
            </a:extLst>
          </p:cNvPr>
          <p:cNvSpPr/>
          <p:nvPr/>
        </p:nvSpPr>
        <p:spPr>
          <a:xfrm>
            <a:off x="8407280" y="2468384"/>
            <a:ext cx="1477074" cy="10831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81BC9F91-93BD-DB49-960B-BD122234EA90}"/>
              </a:ext>
            </a:extLst>
          </p:cNvPr>
          <p:cNvSpPr/>
          <p:nvPr/>
        </p:nvSpPr>
        <p:spPr>
          <a:xfrm>
            <a:off x="4864716" y="2168752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660B4C8E-BAE8-464B-BBB8-F8192D031B4C}"/>
              </a:ext>
            </a:extLst>
          </p:cNvPr>
          <p:cNvSpPr/>
          <p:nvPr/>
        </p:nvSpPr>
        <p:spPr>
          <a:xfrm rot="10800000">
            <a:off x="4861219" y="2815603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F865867-B648-DD4C-99DC-EFF2CCFBC362}"/>
              </a:ext>
            </a:extLst>
          </p:cNvPr>
          <p:cNvSpPr/>
          <p:nvPr/>
        </p:nvSpPr>
        <p:spPr>
          <a:xfrm rot="10800000">
            <a:off x="5202787" y="-1"/>
            <a:ext cx="4839484" cy="35488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3C7D7AE7-5927-E349-8635-91597DF21F1B}"/>
              </a:ext>
            </a:extLst>
          </p:cNvPr>
          <p:cNvSpPr/>
          <p:nvPr/>
        </p:nvSpPr>
        <p:spPr>
          <a:xfrm>
            <a:off x="3273763" y="-5051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A811D-8BDD-9047-BE7F-C840FC458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295" y="1483530"/>
            <a:ext cx="1163988" cy="1083156"/>
          </a:xfrm>
          <a:prstGeom prst="rect">
            <a:avLst/>
          </a:prstGeom>
        </p:spPr>
      </p:pic>
      <p:sp>
        <p:nvSpPr>
          <p:cNvPr id="21" name="Triangle 20">
            <a:extLst>
              <a:ext uri="{FF2B5EF4-FFF2-40B4-BE49-F238E27FC236}">
                <a16:creationId xmlns:a16="http://schemas.microsoft.com/office/drawing/2014/main" id="{F19A3321-F45C-B64E-8FCD-5505FA8D310B}"/>
              </a:ext>
            </a:extLst>
          </p:cNvPr>
          <p:cNvSpPr/>
          <p:nvPr/>
        </p:nvSpPr>
        <p:spPr>
          <a:xfrm rot="10800000">
            <a:off x="6765320" y="3551540"/>
            <a:ext cx="846613" cy="62083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B5EAB46B-B62F-0B4A-9B22-DC010CCED81E}"/>
              </a:ext>
            </a:extLst>
          </p:cNvPr>
          <p:cNvSpPr/>
          <p:nvPr/>
        </p:nvSpPr>
        <p:spPr>
          <a:xfrm>
            <a:off x="5891035" y="6037120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965C71-D23A-0448-B7BA-A53A7FD49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421" y="5566592"/>
            <a:ext cx="1635192" cy="897512"/>
          </a:xfrm>
          <a:prstGeom prst="rect">
            <a:avLst/>
          </a:prstGeom>
        </p:spPr>
      </p:pic>
      <p:sp>
        <p:nvSpPr>
          <p:cNvPr id="31" name="Triangle 30">
            <a:extLst>
              <a:ext uri="{FF2B5EF4-FFF2-40B4-BE49-F238E27FC236}">
                <a16:creationId xmlns:a16="http://schemas.microsoft.com/office/drawing/2014/main" id="{0344DA23-0EA7-0342-A150-4BABE6EB94D5}"/>
              </a:ext>
            </a:extLst>
          </p:cNvPr>
          <p:cNvSpPr/>
          <p:nvPr/>
        </p:nvSpPr>
        <p:spPr>
          <a:xfrm rot="10800000">
            <a:off x="8407280" y="4222479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740D2BD1-83B5-4863-8371-2027926CFA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224" y="265835"/>
            <a:ext cx="1730130" cy="108813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A68C850-6E2B-458E-8655-A632EC080CDA}"/>
              </a:ext>
            </a:extLst>
          </p:cNvPr>
          <p:cNvSpPr/>
          <p:nvPr/>
        </p:nvSpPr>
        <p:spPr>
          <a:xfrm>
            <a:off x="281689" y="3068997"/>
            <a:ext cx="3734152" cy="33029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warehouse&#10;&#10;Description automatically generated">
            <a:extLst>
              <a:ext uri="{FF2B5EF4-FFF2-40B4-BE49-F238E27FC236}">
                <a16:creationId xmlns:a16="http://schemas.microsoft.com/office/drawing/2014/main" id="{F01398D5-03A3-4A06-88B9-74C904DAD34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631" y="3092455"/>
            <a:ext cx="3726590" cy="327644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1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0" y="2102406"/>
            <a:ext cx="3943350" cy="2653187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How can you realistically implement your Innovation Project solution?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Could your project solution be manufactured and what would it cost?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Reflection Questions</a:t>
            </a:r>
          </a:p>
        </p:txBody>
      </p:sp>
      <p:pic>
        <p:nvPicPr>
          <p:cNvPr id="6" name="Picture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20DFE9CF-8E4A-4F05-B167-AED1561978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1620311"/>
            <a:ext cx="3300609" cy="361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28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9E1ECC3-F162-4E13-A48B-FE68FA7D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Multimedia Resources</a:t>
            </a: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78A9DB-E5AA-4B24-9F57-3E0E955F5A92}"/>
              </a:ext>
            </a:extLst>
          </p:cNvPr>
          <p:cNvSpPr/>
          <p:nvPr/>
        </p:nvSpPr>
        <p:spPr>
          <a:xfrm>
            <a:off x="1018902" y="1058090"/>
            <a:ext cx="7106194" cy="47418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3BAF43A5-3242-4612-A086-EC34A875CE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967" y="1200183"/>
            <a:ext cx="3866063" cy="3866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F64D3A-075E-49C2-9842-F32E7A65343B}"/>
              </a:ext>
            </a:extLst>
          </p:cNvPr>
          <p:cNvSpPr txBox="1"/>
          <p:nvPr/>
        </p:nvSpPr>
        <p:spPr>
          <a:xfrm>
            <a:off x="1175655" y="5112245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You may wish to embed a relevant, age-appropriate video for your students here.  See the Notes for an example.</a:t>
            </a:r>
          </a:p>
        </p:txBody>
      </p:sp>
    </p:spTree>
    <p:extLst>
      <p:ext uri="{BB962C8B-B14F-4D97-AF65-F5344CB8AC3E}">
        <p14:creationId xmlns:p14="http://schemas.microsoft.com/office/powerpoint/2010/main" val="2671776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</a:rPr>
              <a:t>Clean Up</a:t>
            </a:r>
          </a:p>
        </p:txBody>
      </p:sp>
      <p:pic>
        <p:nvPicPr>
          <p:cNvPr id="5" name="Picture 4" descr="A picture containing tool, brush&#10;&#10;Description automatically generated">
            <a:extLst>
              <a:ext uri="{FF2B5EF4-FFF2-40B4-BE49-F238E27FC236}">
                <a16:creationId xmlns:a16="http://schemas.microsoft.com/office/drawing/2014/main" id="{8C54FEE0-F358-43D4-9A72-77A42640E5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874" y="1127761"/>
            <a:ext cx="7340252" cy="49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83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1256E-55E4-4477-949F-AB7E827A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9E301-2DD2-4D86-86AD-49BCE4C01F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5153" y="5066852"/>
            <a:ext cx="8627633" cy="9897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logo are registered trademarks of For Inspiration and Recognition of Science and Technology (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).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baseline="30000" dirty="0">
                <a:latin typeface="Helvetica Neue" panose="02000503000000020004"/>
                <a:ea typeface="Calibri" panose="020F0502020204030204" pitchFamily="34" charset="0"/>
              </a:rPr>
              <a:t> </a:t>
            </a:r>
            <a:r>
              <a:rPr lang="en-US" sz="1400" dirty="0">
                <a:latin typeface="Helvetica Neue" panose="02000503000000020004"/>
                <a:ea typeface="Calibri" panose="020F0502020204030204" pitchFamily="34" charset="0"/>
              </a:rPr>
              <a:t>and 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MINDSTORMS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 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are registered trademarks of the LEGO Group.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League and CARGO CONNECT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SM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are jointly held trademarks of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SPIKE™ Prime is a trademark of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Education. All other trademarks are the property of their respective owners. ©2021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All rights reserved. </a:t>
            </a:r>
          </a:p>
          <a:p>
            <a:pPr marL="0" indent="0">
              <a:buNone/>
            </a:pPr>
            <a:endParaRPr lang="en-US" sz="1400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2E96E8-279D-435F-9324-73D0D2B9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890" y="1384630"/>
            <a:ext cx="2456600" cy="228600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3444D4A-68DF-42DE-9D61-3697B9E5E2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244" y="1384630"/>
            <a:ext cx="36347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13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E1808D-4A41-4429-BDD9-039046921A33}"/>
              </a:ext>
            </a:extLst>
          </p:cNvPr>
          <p:cNvSpPr/>
          <p:nvPr/>
        </p:nvSpPr>
        <p:spPr>
          <a:xfrm>
            <a:off x="263047" y="365127"/>
            <a:ext cx="8426470" cy="762634"/>
          </a:xfrm>
          <a:prstGeom prst="round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Session Overview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FC0E9B-CC84-4D72-8BFD-54ED5EC94447}"/>
              </a:ext>
            </a:extLst>
          </p:cNvPr>
          <p:cNvSpPr/>
          <p:nvPr/>
        </p:nvSpPr>
        <p:spPr>
          <a:xfrm>
            <a:off x="358764" y="1406750"/>
            <a:ext cx="8426470" cy="14978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Outcomes </a:t>
            </a:r>
            <a:endParaRPr lang="en-US" sz="1800" b="0" i="0" u="none" strike="noStrike" baseline="0" dirty="0">
              <a:latin typeface="Helvetica Neue" panose="020005030000000200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The team will evaluate and improve on their Innovation Project solution.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The team will design robot attachments and create programs to solve missions.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D8BB90-1292-4B82-BBEF-F954D82D91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383" y="3929844"/>
            <a:ext cx="8785234" cy="853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CB9CFE-39CD-4A3F-AB51-E30DE089C7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124" y="3226862"/>
            <a:ext cx="8503920" cy="66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6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ABF0-A15B-484D-B3C0-2CBB75CB02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10006"/>
            <a:ext cx="9144000" cy="194957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FB3A79-2435-438C-A577-C7C35503CB7A}"/>
              </a:ext>
            </a:extLst>
          </p:cNvPr>
          <p:cNvSpPr txBox="1">
            <a:spLocks/>
          </p:cNvSpPr>
          <p:nvPr/>
        </p:nvSpPr>
        <p:spPr>
          <a:xfrm>
            <a:off x="3404503" y="1127761"/>
            <a:ext cx="5554437" cy="1614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800" b="0" i="0" u="none" strike="noStrike" baseline="0">
              <a:solidFill>
                <a:srgbClr val="000000"/>
              </a:solidFill>
            </a:endParaRPr>
          </a:p>
          <a:p>
            <a:endParaRPr lang="en-US" sz="1800" b="0" i="0" u="none" strike="noStrike" baseline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0889FA-B986-491E-AAEF-A874181BA7EC}"/>
              </a:ext>
            </a:extLst>
          </p:cNvPr>
          <p:cNvSpPr txBox="1"/>
          <p:nvPr/>
        </p:nvSpPr>
        <p:spPr>
          <a:xfrm>
            <a:off x="885816" y="1127761"/>
            <a:ext cx="29622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Reflect on </a:t>
            </a:r>
            <a:r>
              <a:rPr lang="en-US" sz="2400" b="1" i="1" u="none" strike="noStrike" baseline="0" dirty="0" err="1">
                <a:solidFill>
                  <a:srgbClr val="211D1E"/>
                </a:solidFill>
                <a:latin typeface="Helvetica Neue" panose="02000503000000020004"/>
              </a:rPr>
              <a:t>Coopertition</a:t>
            </a:r>
            <a:r>
              <a:rPr lang="en-US" sz="2400" b="1" i="0" u="none" strike="noStrike" baseline="30000" dirty="0">
                <a:solidFill>
                  <a:srgbClr val="211D1E"/>
                </a:solidFill>
                <a:latin typeface="Helvetica Neue" panose="02000503000000020004"/>
              </a:rPr>
              <a:t>®</a:t>
            </a:r>
            <a:r>
              <a:rPr lang="en-US" sz="24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Note ways your team will demonstrate this at an event.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D6F906-BB1C-4F1F-B645-7D5CC35A860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2487" y="1194424"/>
            <a:ext cx="5116453" cy="301558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121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713A24F-10EF-4F9C-9281-BFCA670960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5705" y="3860916"/>
            <a:ext cx="3302339" cy="2094828"/>
          </a:xfrm>
          <a:prstGeom prst="rect">
            <a:avLst/>
          </a:prstGeom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5B85D36-8137-416E-A929-B78D75649E07}"/>
              </a:ext>
            </a:extLst>
          </p:cNvPr>
          <p:cNvSpPr/>
          <p:nvPr/>
        </p:nvSpPr>
        <p:spPr>
          <a:xfrm rot="10800000">
            <a:off x="5466941" y="3851187"/>
            <a:ext cx="1906624" cy="934821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Solve Missions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8901DB2-91CA-4101-ABB6-3E5D6765FB8A}"/>
              </a:ext>
            </a:extLst>
          </p:cNvPr>
          <p:cNvSpPr txBox="1">
            <a:spLocks/>
          </p:cNvSpPr>
          <p:nvPr/>
        </p:nvSpPr>
        <p:spPr>
          <a:xfrm>
            <a:off x="628650" y="1541735"/>
            <a:ext cx="7709807" cy="762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endParaRPr lang="en-US" sz="1800" b="0" i="0" u="none" strike="noStrike" baseline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A609E0-F97D-439F-A30F-F749A944E3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1127761"/>
            <a:ext cx="7114568" cy="4188504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Decide which mission to attempt next.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Think about your mission strategy and work plan.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Build any attachments you need to complete missions.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Iterate and refine your program so your robot completes the mission reliably.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Be sure to document your design process and testing for each mission! </a:t>
            </a:r>
            <a:endParaRPr lang="en-US" b="0" i="0" u="none" strike="noStrike" baseline="0" dirty="0">
              <a:solidFill>
                <a:srgbClr val="000000"/>
              </a:solidFill>
              <a:latin typeface="Helvetica Neue" panose="020005030000000200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772A04-DA96-421F-BFA9-C5CFB45C36DD}"/>
              </a:ext>
            </a:extLst>
          </p:cNvPr>
          <p:cNvSpPr/>
          <p:nvPr/>
        </p:nvSpPr>
        <p:spPr>
          <a:xfrm>
            <a:off x="5233481" y="4786009"/>
            <a:ext cx="865762" cy="74026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6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Solve Missions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973F3-5930-43F5-BFF5-524595576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155796" y="-766969"/>
            <a:ext cx="4541519" cy="839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5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363EA2-223C-4511-ABE0-5D5FCE348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320800"/>
            <a:ext cx="3595007" cy="4305300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b="1" i="0" u="none" strike="noStrike" baseline="0" dirty="0">
                <a:latin typeface="Helvetica Neue" panose="02000503000000020004"/>
              </a:rPr>
              <a:t>Reflection Questions</a:t>
            </a:r>
            <a:endParaRPr lang="en-US" sz="1800" b="0" i="0" u="none" strike="noStrike" baseline="0" dirty="0">
              <a:latin typeface="Arial" panose="020B0604020202020204" pitchFamily="34" charset="0"/>
            </a:endParaRP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Is the program for each mission saved on your electronic device?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In what order will you run the missions in the Robot Game?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Solve Missions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C9CBDB-C696-4C06-8147-3A7DE95EAE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3002" y="3064213"/>
            <a:ext cx="2084828" cy="3064212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AFBBD80-B968-4D41-865E-01D7896AF683}"/>
              </a:ext>
            </a:extLst>
          </p:cNvPr>
          <p:cNvSpPr/>
          <p:nvPr/>
        </p:nvSpPr>
        <p:spPr>
          <a:xfrm>
            <a:off x="3540868" y="3576578"/>
            <a:ext cx="2846322" cy="2242561"/>
          </a:xfrm>
          <a:prstGeom prst="wedgeEllipseCallout">
            <a:avLst>
              <a:gd name="adj1" fmla="val 67477"/>
              <a:gd name="adj2" fmla="val -26108"/>
            </a:avLst>
          </a:prstGeom>
          <a:solidFill>
            <a:srgbClr val="ABE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How would a robotic engineer design robots to make transporting cargo more efficient? </a:t>
            </a:r>
            <a:endParaRPr lang="en-US" sz="1800" b="0" i="0" u="none" strike="noStrike" baseline="0" dirty="0">
              <a:solidFill>
                <a:srgbClr val="000000"/>
              </a:solidFill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086260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255302" cy="7778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D1C24"/>
                </a:solidFill>
              </a:rPr>
              <a:t>Evaluate &amp; Test Project Solution</a:t>
            </a:r>
            <a:endParaRPr lang="en-US" dirty="0">
              <a:solidFill>
                <a:srgbClr val="00A65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2F8B30-99DF-4AFC-A217-03A6B4B0D7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127761"/>
            <a:ext cx="3202570" cy="4884563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Make a plan to share about your solution with others!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Evaluate your present solution.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Iterate and improve to make it better based on feedback.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Determine if you can do any testing of your solution. </a:t>
            </a:r>
            <a:endParaRPr lang="en-US" dirty="0">
              <a:latin typeface="Helvetica Neue" panose="020005030000000200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2BA0B1-F866-4603-A676-0D617DE6B7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1220" y="1425911"/>
            <a:ext cx="5086914" cy="400617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4321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060867" cy="8313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D1C24"/>
                </a:solidFill>
              </a:rPr>
              <a:t>Evaluate &amp; Test Project Solution</a:t>
            </a:r>
            <a:endParaRPr lang="en-US" dirty="0">
              <a:solidFill>
                <a:srgbClr val="00A65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2F8B30-99DF-4AFC-A217-03A6B4B0D7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1127761"/>
            <a:ext cx="8239395" cy="691311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Use the elements from Bag 16 to build a model that represents your Innovation Project solution.</a:t>
            </a:r>
            <a:endParaRPr lang="en-US" dirty="0">
              <a:latin typeface="Helvetica Neue" panose="020005030000000200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62AB58-8151-48B1-9CFD-EECF78C933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7352" y="1896896"/>
            <a:ext cx="5743459" cy="419924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42B4C5-688E-43D6-84C3-82F6B9D30256}"/>
              </a:ext>
            </a:extLst>
          </p:cNvPr>
          <p:cNvSpPr/>
          <p:nvPr/>
        </p:nvSpPr>
        <p:spPr>
          <a:xfrm>
            <a:off x="7262352" y="1896896"/>
            <a:ext cx="1605692" cy="1087294"/>
          </a:xfrm>
          <a:prstGeom prst="roundRect">
            <a:avLst/>
          </a:prstGeom>
          <a:solidFill>
            <a:schemeClr val="bg1"/>
          </a:solidFill>
          <a:ln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  <a:latin typeface="Helvetica Neue" panose="02000503000000020004"/>
              </a:rPr>
              <a:t>Robot </a:t>
            </a:r>
          </a:p>
          <a:p>
            <a:r>
              <a:rPr lang="en-US" sz="1000" b="1" dirty="0">
                <a:solidFill>
                  <a:schemeClr val="tx1"/>
                </a:solidFill>
                <a:latin typeface="Helvetica Neue" panose="02000503000000020004"/>
              </a:rPr>
              <a:t>Game</a:t>
            </a:r>
          </a:p>
          <a:p>
            <a:r>
              <a:rPr lang="en-US" sz="1000" b="1" dirty="0">
                <a:solidFill>
                  <a:schemeClr val="tx1"/>
                </a:solidFill>
                <a:latin typeface="Helvetica Neue" panose="02000503000000020004"/>
              </a:rPr>
              <a:t>Rulebook</a:t>
            </a:r>
          </a:p>
          <a:p>
            <a:r>
              <a:rPr lang="en-US" sz="1000" b="1" dirty="0">
                <a:solidFill>
                  <a:schemeClr val="tx1"/>
                </a:solidFill>
                <a:latin typeface="Helvetica Neue" panose="02000503000000020004"/>
              </a:rPr>
              <a:t>page 12</a:t>
            </a:r>
          </a:p>
          <a:p>
            <a:pPr algn="r"/>
            <a:endParaRPr lang="en-US" sz="1000" b="1" dirty="0">
              <a:solidFill>
                <a:schemeClr val="tx1"/>
              </a:solidFill>
              <a:latin typeface="Helvetica Neue" panose="02000503000000020004"/>
            </a:endParaRP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F7708D5-BD2D-4C16-B358-3C8D046EEF7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5816" y="1994932"/>
            <a:ext cx="682842" cy="9102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7217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136297"/>
            <a:ext cx="8060867" cy="3023393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Get together at the mat.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Show any new missions you have been working on.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Discuss how you will share about your solution with others.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Discuss the reflection questions.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Helvetica Neue" panose="02000503000000020004"/>
              </a:rPr>
              <a:t>Clean up your space. </a:t>
            </a:r>
            <a:endParaRPr lang="en-US" dirty="0">
              <a:latin typeface="Helvetica Neue" panose="020005030000000200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Share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1571AC-01BF-46D6-BD8E-BBA61BB437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10006"/>
            <a:ext cx="9144000" cy="194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52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B9620E39DC0D46B013DDD47E942A0F" ma:contentTypeVersion="13" ma:contentTypeDescription="Create a new document." ma:contentTypeScope="" ma:versionID="8203f4a1a4c036fb137e6fa6e7a2a285">
  <xsd:schema xmlns:xsd="http://www.w3.org/2001/XMLSchema" xmlns:xs="http://www.w3.org/2001/XMLSchema" xmlns:p="http://schemas.microsoft.com/office/2006/metadata/properties" xmlns:ns2="f0e45243-17b0-4cce-9b2d-f191534f8a0e" xmlns:ns3="eef8d247-b517-4b03-8403-4e70816b143f" targetNamespace="http://schemas.microsoft.com/office/2006/metadata/properties" ma:root="true" ma:fieldsID="6a3bae3d380ee0628374f0bda4e02413" ns2:_="" ns3:_="">
    <xsd:import namespace="f0e45243-17b0-4cce-9b2d-f191534f8a0e"/>
    <xsd:import namespace="eef8d247-b517-4b03-8403-4e70816b14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45243-17b0-4cce-9b2d-f191534f8a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f8d247-b517-4b03-8403-4e70816b143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51A670-0DF8-40A2-9C30-9AF459D7E2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C3B65E-86F5-4F12-882B-E72674BBA31A}">
  <ds:schemaRefs>
    <ds:schemaRef ds:uri="eef8d247-b517-4b03-8403-4e70816b143f"/>
    <ds:schemaRef ds:uri="f0e45243-17b0-4cce-9b2d-f191534f8a0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51E2D7E-9FA8-4EB3-9C54-A7E57A7F76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e45243-17b0-4cce-9b2d-f191534f8a0e"/>
    <ds:schemaRef ds:uri="eef8d247-b517-4b03-8403-4e70816b14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8839</TotalTime>
  <Words>799</Words>
  <Application>Microsoft Macintosh PowerPoint</Application>
  <PresentationFormat>On-screen Show (4:3)</PresentationFormat>
  <Paragraphs>93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Arial-BoldMT</vt:lpstr>
      <vt:lpstr>Calibri</vt:lpstr>
      <vt:lpstr>Chantal Light</vt:lpstr>
      <vt:lpstr>Helvetica Neue</vt:lpstr>
      <vt:lpstr>Roboto Medium</vt:lpstr>
      <vt:lpstr>Office Theme</vt:lpstr>
      <vt:lpstr>1_Office Theme</vt:lpstr>
      <vt:lpstr>PowerPoint Presentation</vt:lpstr>
      <vt:lpstr>Session Overview</vt:lpstr>
      <vt:lpstr>Introduction</vt:lpstr>
      <vt:lpstr>Solve Missions</vt:lpstr>
      <vt:lpstr>Solve Missions</vt:lpstr>
      <vt:lpstr>Solve Missions</vt:lpstr>
      <vt:lpstr>Evaluate &amp; Test Project Solution</vt:lpstr>
      <vt:lpstr>Evaluate &amp; Test Project Solution</vt:lpstr>
      <vt:lpstr>Share</vt:lpstr>
      <vt:lpstr>Reflection Questions</vt:lpstr>
      <vt:lpstr>Multimedia Resources</vt:lpstr>
      <vt:lpstr>Clean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Singh, Ramandeep</cp:lastModifiedBy>
  <cp:revision>18</cp:revision>
  <dcterms:created xsi:type="dcterms:W3CDTF">2020-04-21T20:33:01Z</dcterms:created>
  <dcterms:modified xsi:type="dcterms:W3CDTF">2021-10-16T14:15:05Z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0x01010084B9620E39DC0D46B013DDD47E942A0F</vt:lpwstr>
  </property>
</Properties>
</file>